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notesMasterIdLst>
    <p:notesMasterId r:id="rId9"/>
  </p:notesMasterIdLst>
  <p:sldIdLst>
    <p:sldId id="265" r:id="rId2"/>
    <p:sldId id="264" r:id="rId3"/>
    <p:sldId id="263" r:id="rId4"/>
    <p:sldId id="266" r:id="rId5"/>
    <p:sldId id="259" r:id="rId6"/>
    <p:sldId id="269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05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AE400-A0B7-114C-BABB-9EC24207AFB0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01F66-10D1-2348-9237-57A75620A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4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01F66-10D1-2348-9237-57A75620AA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43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ED3E41-E2DE-48B7-AD25-2C05D8372D60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02C6-8B37-41F0-B3E4-774551D1C22F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F78D1B-BB73-41B2-8202-C6678B761557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11E46-B9AD-4605-BA48-F4BA770367EA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4492-1D66-40E5-BF5F-8AE5B76A3760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120655-FBEF-4656-A8A9-E7D9EB4F4DEC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2BA2-D035-44CD-B6C5-345CD46C68A9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12544D9-E8EB-4DFC-9BAC-8FC5CFB1A919}" type="datetime4">
              <a:rPr lang="en-US" smtClean="0"/>
              <a:pPr/>
              <a:t>January 8, 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894904-8048-429B-BF77-F17DA8F8287B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January 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ftr="0" dt="0"/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LDCb4c1sS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START RIGHT NOW!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48231E"/>
                </a:solidFill>
              </a:rPr>
              <a:t>No last minute rush! </a:t>
            </a:r>
            <a:endParaRPr lang="en-US" dirty="0">
              <a:solidFill>
                <a:srgbClr val="48231E"/>
              </a:solidFill>
            </a:endParaRPr>
          </a:p>
          <a:p>
            <a:pPr marL="1115568" lvl="3" indent="-457200" algn="l">
              <a:buFont typeface="Arial"/>
              <a:buChar char="•"/>
            </a:pPr>
            <a:r>
              <a:rPr lang="en-US" sz="2800" dirty="0">
                <a:solidFill>
                  <a:schemeClr val="accent2"/>
                </a:solidFill>
              </a:rPr>
              <a:t>Worth as much as the </a:t>
            </a:r>
            <a:r>
              <a:rPr lang="en-US" sz="2800" dirty="0" smtClean="0">
                <a:solidFill>
                  <a:schemeClr val="accent2"/>
                </a:solidFill>
              </a:rPr>
              <a:t>EXAMS</a:t>
            </a:r>
            <a:endParaRPr lang="en-US" sz="2800" dirty="0">
              <a:solidFill>
                <a:schemeClr val="accent2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8.5x7 Blue Book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(NOT “regular” sized paper)</a:t>
            </a:r>
          </a:p>
          <a:p>
            <a:pPr marL="1115568" lvl="3" indent="-457200" algn="l">
              <a:buFont typeface="Arial"/>
              <a:buChar char="•"/>
            </a:pPr>
            <a:r>
              <a:rPr lang="en-US" sz="2800" dirty="0">
                <a:solidFill>
                  <a:schemeClr val="accent2"/>
                </a:solidFill>
              </a:rPr>
              <a:t>8 sheets, 16 pages </a:t>
            </a:r>
          </a:p>
          <a:p>
            <a:pPr marL="1115568" lvl="3" indent="-457200" algn="l">
              <a:buFont typeface="Arial"/>
              <a:buChar char="•"/>
            </a:pPr>
            <a:r>
              <a:rPr lang="en-US" sz="2800" dirty="0" smtClean="0">
                <a:solidFill>
                  <a:schemeClr val="accent2"/>
                </a:solidFill>
              </a:rPr>
              <a:t>“FRONT AND BACK!” </a:t>
            </a:r>
            <a:r>
              <a:rPr lang="en-US" sz="1800" dirty="0" smtClean="0">
                <a:solidFill>
                  <a:schemeClr val="accent2"/>
                </a:solidFill>
                <a:hlinkClick r:id="rId3"/>
              </a:rPr>
              <a:t>https</a:t>
            </a:r>
            <a:r>
              <a:rPr lang="en-US" sz="1800" dirty="0">
                <a:solidFill>
                  <a:schemeClr val="accent2"/>
                </a:solidFill>
                <a:hlinkClick r:id="rId3"/>
              </a:rPr>
              <a:t>://www.youtube.com/watch?v=</a:t>
            </a:r>
            <a:r>
              <a:rPr lang="en-US" sz="1800" dirty="0" smtClean="0">
                <a:solidFill>
                  <a:schemeClr val="accent2"/>
                </a:solidFill>
                <a:hlinkClick r:id="rId3"/>
              </a:rPr>
              <a:t>JLDCb4c1sSE</a:t>
            </a:r>
            <a:endParaRPr lang="en-US" sz="1800" dirty="0">
              <a:solidFill>
                <a:srgbClr val="48231E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b="1" dirty="0"/>
              <a:t>Your </a:t>
            </a:r>
            <a:r>
              <a:rPr lang="en-US" b="1" dirty="0" smtClean="0"/>
              <a:t>Name </a:t>
            </a:r>
            <a:r>
              <a:rPr lang="en-US" dirty="0"/>
              <a:t>and </a:t>
            </a:r>
            <a:r>
              <a:rPr lang="en-US" b="1" dirty="0"/>
              <a:t>Your </a:t>
            </a:r>
            <a:r>
              <a:rPr lang="en-US" b="1" dirty="0" smtClean="0"/>
              <a:t>TA’s/Preceptor’s Name </a:t>
            </a:r>
            <a:r>
              <a:rPr lang="en-US" dirty="0"/>
              <a:t>on </a:t>
            </a:r>
            <a:r>
              <a:rPr lang="en-US" dirty="0" smtClean="0"/>
              <a:t>cover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Will return in class, </a:t>
            </a:r>
            <a:r>
              <a:rPr lang="en-US" dirty="0"/>
              <a:t>if you want yours back</a:t>
            </a:r>
          </a:p>
          <a:p>
            <a:pPr lvl="1" algn="l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775" y="0"/>
            <a:ext cx="2723917" cy="129930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JOURNAL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68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In general : A space </a:t>
            </a:r>
            <a:r>
              <a:rPr lang="en-US" sz="2800" dirty="0">
                <a:solidFill>
                  <a:srgbClr val="48231E"/>
                </a:solidFill>
              </a:rPr>
              <a:t>to reflect on happiness </a:t>
            </a:r>
            <a:endParaRPr lang="en-US" sz="2800" dirty="0" smtClean="0">
              <a:solidFill>
                <a:srgbClr val="48231E"/>
              </a:solidFill>
            </a:endParaRPr>
          </a:p>
          <a:p>
            <a:pPr marL="1001268" lvl="2" indent="-342900" algn="l">
              <a:buFont typeface="Arial"/>
              <a:buChar char="•"/>
            </a:pPr>
            <a:r>
              <a:rPr lang="en-US" sz="2000" dirty="0" smtClean="0">
                <a:solidFill>
                  <a:srgbClr val="964D2C"/>
                </a:solidFill>
              </a:rPr>
              <a:t>Things </a:t>
            </a:r>
            <a:r>
              <a:rPr lang="en-US" sz="2000" dirty="0">
                <a:solidFill>
                  <a:srgbClr val="964D2C"/>
                </a:solidFill>
              </a:rPr>
              <a:t>you're learning in lecture and in the </a:t>
            </a:r>
            <a:r>
              <a:rPr lang="en-US" sz="2000" dirty="0" smtClean="0">
                <a:solidFill>
                  <a:srgbClr val="964D2C"/>
                </a:solidFill>
              </a:rPr>
              <a:t>readings</a:t>
            </a:r>
            <a:endParaRPr lang="en-US" sz="2000" dirty="0">
              <a:solidFill>
                <a:srgbClr val="964D2C"/>
              </a:solidFill>
            </a:endParaRPr>
          </a:p>
          <a:p>
            <a:pPr marL="1001268" lvl="3" indent="-342900" algn="l">
              <a:buFont typeface="Arial"/>
              <a:buChar char="•"/>
            </a:pPr>
            <a:r>
              <a:rPr lang="en-US" sz="2000" dirty="0">
                <a:solidFill>
                  <a:srgbClr val="964D2C"/>
                </a:solidFill>
              </a:rPr>
              <a:t>Happiness-related items - from newspapers,  ads, internet etc. 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Creativity Counts! </a:t>
            </a:r>
            <a:endParaRPr lang="en-US" sz="2800" dirty="0">
              <a:solidFill>
                <a:srgbClr val="48231E"/>
              </a:solidFill>
            </a:endParaRPr>
          </a:p>
          <a:p>
            <a:pPr marL="1001268" lvl="3" indent="-342900" algn="l">
              <a:buFont typeface="Arial"/>
              <a:buChar char="•"/>
            </a:pPr>
            <a:r>
              <a:rPr lang="en-US" sz="2400" dirty="0">
                <a:solidFill>
                  <a:srgbClr val="964D2C"/>
                </a:solidFill>
              </a:rPr>
              <a:t>Cut things out and put them in your journal WITH COMMENTS </a:t>
            </a:r>
          </a:p>
          <a:p>
            <a:pPr marL="1001268" lvl="3" indent="-342900" algn="l">
              <a:buFont typeface="Arial"/>
              <a:buChar char="•"/>
            </a:pPr>
            <a:r>
              <a:rPr lang="en-US" sz="2400" dirty="0">
                <a:solidFill>
                  <a:srgbClr val="964D2C"/>
                </a:solidFill>
              </a:rPr>
              <a:t>Include pictures of your friends and family WITH COMMENTS </a:t>
            </a:r>
          </a:p>
          <a:p>
            <a:pPr marL="1001268" lvl="3" indent="-342900" algn="l">
              <a:buFont typeface="Arial"/>
              <a:buChar char="•"/>
            </a:pPr>
            <a:r>
              <a:rPr lang="en-US" sz="2400" dirty="0" smtClean="0">
                <a:solidFill>
                  <a:srgbClr val="964D2C"/>
                </a:solidFill>
              </a:rPr>
              <a:t>Drawings, paintings, art,  </a:t>
            </a:r>
            <a:r>
              <a:rPr lang="en-US" sz="2400" dirty="0">
                <a:solidFill>
                  <a:srgbClr val="964D2C"/>
                </a:solidFill>
              </a:rPr>
              <a:t>poems, </a:t>
            </a:r>
            <a:r>
              <a:rPr lang="en-US" sz="2400" dirty="0" smtClean="0">
                <a:solidFill>
                  <a:srgbClr val="964D2C"/>
                </a:solidFill>
              </a:rPr>
              <a:t>songs, stories,  </a:t>
            </a:r>
            <a:r>
              <a:rPr lang="en-US" sz="2400" dirty="0">
                <a:solidFill>
                  <a:srgbClr val="964D2C"/>
                </a:solidFill>
              </a:rPr>
              <a:t>WITH COMMENTS 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>
              <a:solidFill>
                <a:schemeClr val="accent2"/>
              </a:solidFill>
            </a:endParaRPr>
          </a:p>
          <a:p>
            <a:pPr marL="800100" lvl="1" indent="-342900" algn="l">
              <a:buFont typeface="Arial"/>
              <a:buChar char="•"/>
            </a:pP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67775" y="0"/>
            <a:ext cx="2723917" cy="12993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4000" b="0" kern="1200" cap="all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>
                <a:solidFill>
                  <a:schemeClr val="bg2"/>
                </a:solidFill>
              </a:rPr>
              <a:t>JOURNAL</a:t>
            </a:r>
            <a:br>
              <a:rPr lang="en-US" smtClean="0">
                <a:solidFill>
                  <a:schemeClr val="bg2"/>
                </a:solidFill>
              </a:rPr>
            </a:br>
            <a:r>
              <a:rPr lang="en-US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555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r>
              <a:rPr lang="en-US" sz="4000" dirty="0" smtClean="0"/>
              <a:t>More Ideas: 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Print </a:t>
            </a:r>
            <a:r>
              <a:rPr lang="en-US" sz="2000" dirty="0"/>
              <a:t>relevant articles and paste them in and talk about </a:t>
            </a:r>
            <a:r>
              <a:rPr lang="en-US" sz="2000" dirty="0" smtClean="0"/>
              <a:t>them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Talk </a:t>
            </a:r>
            <a:r>
              <a:rPr lang="en-US" sz="2000" dirty="0"/>
              <a:t>about what you thought about during </a:t>
            </a:r>
            <a:r>
              <a:rPr lang="en-US" sz="2000" dirty="0" smtClean="0"/>
              <a:t>class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Reflect </a:t>
            </a:r>
            <a:r>
              <a:rPr lang="en-US" sz="2000" dirty="0"/>
              <a:t>on your own level of happiness on any given </a:t>
            </a:r>
            <a:r>
              <a:rPr lang="en-US" sz="2000" dirty="0" smtClean="0"/>
              <a:t>day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L</a:t>
            </a:r>
            <a:r>
              <a:rPr lang="en-US" sz="2000" dirty="0" smtClean="0"/>
              <a:t>ist </a:t>
            </a:r>
            <a:r>
              <a:rPr lang="en-US" sz="2000" dirty="0"/>
              <a:t>5 things you are grateful </a:t>
            </a:r>
            <a:r>
              <a:rPr lang="en-US" sz="2000" dirty="0" smtClean="0"/>
              <a:t>for</a:t>
            </a:r>
          </a:p>
          <a:p>
            <a:endParaRPr lang="en-US" sz="2000" dirty="0" smtClean="0"/>
          </a:p>
          <a:p>
            <a:pPr marL="914400" lvl="1" indent="-457200">
              <a:buFont typeface="Arial"/>
              <a:buChar char="•"/>
            </a:pPr>
            <a:r>
              <a:rPr lang="en-US" sz="3200" dirty="0" smtClean="0"/>
              <a:t>Just </a:t>
            </a:r>
            <a:r>
              <a:rPr lang="en-US" sz="3200" dirty="0"/>
              <a:t>be sure to develop your thoughts so we can appropriately read/view them. </a:t>
            </a:r>
            <a:endParaRPr lang="en-US" sz="3200" dirty="0" smtClean="0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67775" y="0"/>
            <a:ext cx="2723917" cy="12993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4000" b="0" kern="1200" cap="all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>
                <a:solidFill>
                  <a:schemeClr val="bg2"/>
                </a:solidFill>
              </a:rPr>
              <a:t>JOURNAL</a:t>
            </a:r>
            <a:br>
              <a:rPr lang="en-US" smtClean="0">
                <a:solidFill>
                  <a:schemeClr val="bg2"/>
                </a:solidFill>
              </a:rPr>
            </a:br>
            <a:r>
              <a:rPr lang="en-US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73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pPr indent="-256032">
              <a:buFont typeface="Arial"/>
              <a:buChar char="•"/>
            </a:pPr>
            <a:r>
              <a:rPr lang="en-US" dirty="0" smtClean="0"/>
              <a:t>There </a:t>
            </a:r>
            <a:r>
              <a:rPr lang="en-US" dirty="0"/>
              <a:t>may be specific assignments provided during class, so just reserve a few pages at the end of the journal to cover them if they arise. </a:t>
            </a:r>
            <a:endParaRPr lang="en-US" dirty="0" smtClean="0"/>
          </a:p>
          <a:p>
            <a:pPr indent="-256032">
              <a:buFont typeface="Arial"/>
              <a:buChar char="•"/>
            </a:pPr>
            <a:endParaRPr lang="en-US" dirty="0" smtClean="0"/>
          </a:p>
          <a:p>
            <a:pPr indent="-256032">
              <a:buFont typeface="Arial"/>
              <a:buChar char="•"/>
            </a:pPr>
            <a:r>
              <a:rPr lang="en-US" dirty="0" smtClean="0"/>
              <a:t>The</a:t>
            </a:r>
            <a:r>
              <a:rPr lang="en-US" dirty="0"/>
              <a:t> journal does not have to be kept at regular intervals (that is, no need to have an entry for each day/class/week or whatever).</a:t>
            </a:r>
            <a:endParaRPr lang="en-US" dirty="0">
              <a:solidFill>
                <a:schemeClr val="accent2"/>
              </a:solidFill>
            </a:endParaRPr>
          </a:p>
          <a:p>
            <a:pPr indent="-256032">
              <a:buFont typeface="Arial"/>
              <a:buChar char="•"/>
            </a:pPr>
            <a:endParaRPr lang="en-US" dirty="0" smtClean="0"/>
          </a:p>
          <a:p>
            <a:pPr indent="-256032">
              <a:buFont typeface="Arial"/>
              <a:buChar char="•"/>
            </a:pPr>
            <a:r>
              <a:rPr lang="en-US" dirty="0" smtClean="0"/>
              <a:t>By </a:t>
            </a:r>
            <a:r>
              <a:rPr lang="en-US" dirty="0"/>
              <a:t>March </a:t>
            </a:r>
            <a:r>
              <a:rPr lang="en-US" dirty="0"/>
              <a:t>7</a:t>
            </a:r>
            <a:r>
              <a:rPr lang="en-US" dirty="0" smtClean="0"/>
              <a:t>, </a:t>
            </a:r>
            <a:r>
              <a:rPr lang="en-US" dirty="0"/>
              <a:t>you will need to have 16 fully developed pages (the fronts and backs of an 8 sheet journal).  </a:t>
            </a:r>
            <a:endParaRPr lang="en-US" dirty="0" smtClean="0"/>
          </a:p>
          <a:p>
            <a:pPr indent="-256032">
              <a:buFont typeface="Arial"/>
              <a:buChar char="•"/>
            </a:pPr>
            <a:endParaRPr lang="en-US" dirty="0" smtClean="0"/>
          </a:p>
          <a:p>
            <a:pPr indent="-256032">
              <a:buFont typeface="Arial"/>
              <a:buChar char="•"/>
            </a:pPr>
            <a:r>
              <a:rPr lang="en-US" dirty="0" smtClean="0"/>
              <a:t>You </a:t>
            </a:r>
            <a:r>
              <a:rPr lang="en-US" dirty="0"/>
              <a:t>will do a second blue book for the journal due on April </a:t>
            </a:r>
            <a:r>
              <a:rPr lang="en-US" dirty="0" smtClean="0"/>
              <a:t>25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67775" y="0"/>
            <a:ext cx="2723917" cy="129930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4000" b="0" kern="1200" cap="all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dirty="0" smtClean="0">
                <a:solidFill>
                  <a:schemeClr val="bg2"/>
                </a:solidFill>
              </a:rPr>
              <a:t>JOURNAL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214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48231E"/>
                </a:solidFill>
              </a:rPr>
              <a:t>JOURNAL 1: 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>
              <a:solidFill>
                <a:srgbClr val="48231E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First </a:t>
            </a:r>
            <a:r>
              <a:rPr lang="en-US" sz="2800" dirty="0">
                <a:solidFill>
                  <a:srgbClr val="48231E"/>
                </a:solidFill>
              </a:rPr>
              <a:t>Entry = ALL ABOUT </a:t>
            </a:r>
            <a:r>
              <a:rPr lang="en-US" sz="2800" dirty="0" smtClean="0">
                <a:solidFill>
                  <a:srgbClr val="48231E"/>
                </a:solidFill>
              </a:rPr>
              <a:t>YOU</a:t>
            </a:r>
          </a:p>
          <a:p>
            <a:pPr marL="658368" lvl="1" indent="-457200">
              <a:buFont typeface="Arial"/>
              <a:buChar char="•"/>
            </a:pPr>
            <a:r>
              <a:rPr lang="en-US" sz="3200" dirty="0" smtClean="0">
                <a:solidFill>
                  <a:srgbClr val="964D2C"/>
                </a:solidFill>
              </a:rPr>
              <a:t>At </a:t>
            </a:r>
            <a:r>
              <a:rPr lang="en-US" sz="3200" dirty="0">
                <a:solidFill>
                  <a:srgbClr val="964D2C"/>
                </a:solidFill>
              </a:rPr>
              <a:t>least the first lined </a:t>
            </a:r>
            <a:r>
              <a:rPr lang="en-US" sz="3200" dirty="0" smtClean="0">
                <a:solidFill>
                  <a:srgbClr val="964D2C"/>
                </a:solidFill>
              </a:rPr>
              <a:t>page, </a:t>
            </a:r>
            <a:r>
              <a:rPr lang="en-US" sz="3200" dirty="0">
                <a:solidFill>
                  <a:srgbClr val="964D2C"/>
                </a:solidFill>
              </a:rPr>
              <a:t>do not spend the whole blue book doing </a:t>
            </a:r>
            <a:r>
              <a:rPr lang="en-US" sz="3200" dirty="0" smtClean="0">
                <a:solidFill>
                  <a:srgbClr val="964D2C"/>
                </a:solidFill>
              </a:rPr>
              <a:t>this</a:t>
            </a:r>
          </a:p>
          <a:p>
            <a:pPr marL="658368" lvl="1" indent="-457200">
              <a:buFont typeface="Arial"/>
              <a:buChar char="•"/>
            </a:pPr>
            <a:r>
              <a:rPr lang="en-US" sz="3200" dirty="0" smtClean="0">
                <a:solidFill>
                  <a:srgbClr val="964D2C"/>
                </a:solidFill>
              </a:rPr>
              <a:t>Photos are fine, but write about yourself as well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dirty="0" smtClean="0">
                <a:solidFill>
                  <a:srgbClr val="964D2C"/>
                </a:solidFill>
              </a:rPr>
              <a:t>Why’d you take this class?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dirty="0" smtClean="0">
                <a:solidFill>
                  <a:srgbClr val="964D2C"/>
                </a:solidFill>
              </a:rPr>
              <a:t>What are your thoughts about happiness before taking the class?</a:t>
            </a:r>
          </a:p>
          <a:p>
            <a:pPr marL="1200150" lvl="2" indent="-285750" algn="l">
              <a:buFont typeface="Arial"/>
              <a:buChar char="•"/>
            </a:pPr>
            <a:r>
              <a:rPr lang="en-US" dirty="0" smtClean="0">
                <a:solidFill>
                  <a:srgbClr val="964D2C"/>
                </a:solidFill>
              </a:rPr>
              <a:t>What do you hope to get out of this class?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71" y="0"/>
            <a:ext cx="3440169" cy="183661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JOURNAL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1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JOURNAL</a:t>
            </a:r>
            <a:br>
              <a:rPr lang="en-US" sz="4000" dirty="0"/>
            </a:br>
            <a:r>
              <a:rPr lang="en-US" sz="4000" dirty="0"/>
              <a:t>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48231E"/>
                </a:solidFill>
              </a:rPr>
              <a:t>JOURNAL 1: </a:t>
            </a:r>
          </a:p>
          <a:p>
            <a:pPr marL="457200" indent="-457200">
              <a:buFont typeface="Arial"/>
              <a:buChar char="•"/>
            </a:pPr>
            <a:endParaRPr lang="en-US" sz="2800" dirty="0">
              <a:solidFill>
                <a:srgbClr val="48231E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One entry each for each of the two movies</a:t>
            </a:r>
            <a:endParaRPr lang="en-US" sz="2800" dirty="0">
              <a:solidFill>
                <a:srgbClr val="48231E"/>
              </a:solidFill>
            </a:endParaRPr>
          </a:p>
          <a:p>
            <a:pPr marL="658368" lvl="1" indent="-457200">
              <a:buFont typeface="Arial"/>
              <a:buChar char="•"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Write 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 entry in Journal on one thing discussed in </a:t>
            </a:r>
            <a:r>
              <a:rPr lang="en-US" sz="320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US" sz="32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movie</a:t>
            </a:r>
            <a:r>
              <a:rPr lang="en-US" sz="3200" i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that made an impression on you.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34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51640" y="0"/>
            <a:ext cx="5692359" cy="672368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48231E"/>
                </a:solidFill>
              </a:rPr>
              <a:t>JOURNAL 2: 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>
              <a:solidFill>
                <a:srgbClr val="48231E"/>
              </a:solidFill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solidFill>
                  <a:srgbClr val="48231E"/>
                </a:solidFill>
              </a:rPr>
              <a:t>Last </a:t>
            </a:r>
            <a:r>
              <a:rPr lang="en-US" sz="2800" dirty="0">
                <a:solidFill>
                  <a:srgbClr val="48231E"/>
                </a:solidFill>
              </a:rPr>
              <a:t>Entry = </a:t>
            </a:r>
            <a:r>
              <a:rPr lang="en-US" sz="2800" dirty="0" smtClean="0">
                <a:solidFill>
                  <a:srgbClr val="48231E"/>
                </a:solidFill>
              </a:rPr>
              <a:t>Comments on the Course</a:t>
            </a:r>
          </a:p>
          <a:p>
            <a:pPr marL="658368" lvl="1" indent="-457200">
              <a:buFont typeface="Arial"/>
              <a:buChar char="•"/>
            </a:pPr>
            <a:r>
              <a:rPr lang="en-US" sz="3200" dirty="0" smtClean="0">
                <a:solidFill>
                  <a:srgbClr val="964D2C"/>
                </a:solidFill>
              </a:rPr>
              <a:t>At </a:t>
            </a:r>
            <a:r>
              <a:rPr lang="en-US" sz="3200" dirty="0">
                <a:solidFill>
                  <a:srgbClr val="964D2C"/>
                </a:solidFill>
              </a:rPr>
              <a:t>least </a:t>
            </a:r>
            <a:r>
              <a:rPr lang="en-US" sz="3200" dirty="0" smtClean="0">
                <a:solidFill>
                  <a:srgbClr val="964D2C"/>
                </a:solidFill>
              </a:rPr>
              <a:t>one</a:t>
            </a:r>
            <a:r>
              <a:rPr lang="en-US" sz="3200" dirty="0">
                <a:solidFill>
                  <a:srgbClr val="964D2C"/>
                </a:solidFill>
              </a:rPr>
              <a:t> lined </a:t>
            </a:r>
            <a:r>
              <a:rPr lang="en-US" sz="3200" dirty="0" smtClean="0">
                <a:solidFill>
                  <a:srgbClr val="964D2C"/>
                </a:solidFill>
              </a:rPr>
              <a:t>page</a:t>
            </a:r>
          </a:p>
          <a:p>
            <a:pPr marL="486918" lvl="1" indent="-285750">
              <a:buFont typeface="Arial"/>
              <a:buChar char="•"/>
            </a:pPr>
            <a:r>
              <a:rPr lang="en-US" sz="1600" dirty="0" smtClean="0">
                <a:solidFill>
                  <a:srgbClr val="964D2C"/>
                </a:solidFill>
              </a:rPr>
              <a:t>What you learned in class</a:t>
            </a:r>
          </a:p>
          <a:p>
            <a:pPr marL="486918" lvl="1" indent="-285750">
              <a:buFont typeface="Arial"/>
              <a:buChar char="•"/>
            </a:pPr>
            <a:r>
              <a:rPr lang="en-US" sz="1600" dirty="0" smtClean="0">
                <a:solidFill>
                  <a:srgbClr val="964D2C"/>
                </a:solidFill>
              </a:rPr>
              <a:t>What changes you made in your own life, if any</a:t>
            </a:r>
          </a:p>
          <a:p>
            <a:pPr marL="486918" lvl="1" indent="-285750">
              <a:buFont typeface="Arial"/>
              <a:buChar char="•"/>
            </a:pPr>
            <a:r>
              <a:rPr lang="en-US" sz="1600" dirty="0" smtClean="0">
                <a:solidFill>
                  <a:srgbClr val="964D2C"/>
                </a:solidFill>
              </a:rPr>
              <a:t>What you liked about the course</a:t>
            </a:r>
          </a:p>
          <a:p>
            <a:pPr marL="486918" lvl="1" indent="-285750">
              <a:buFont typeface="Arial"/>
              <a:buChar char="•"/>
            </a:pPr>
            <a:r>
              <a:rPr lang="en-US" sz="1600" dirty="0" smtClean="0">
                <a:solidFill>
                  <a:srgbClr val="964D2C"/>
                </a:solidFill>
              </a:rPr>
              <a:t>What you would change about the class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71" y="0"/>
            <a:ext cx="3440169" cy="183661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JOURNAL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2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TIPS	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056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223</TotalTime>
  <Words>244</Words>
  <Application>Microsoft Office PowerPoint</Application>
  <PresentationFormat>On-screen Show (4:3)</PresentationFormat>
  <Paragraphs>59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SOHO</vt:lpstr>
      <vt:lpstr>JOURNAL TIPS </vt:lpstr>
      <vt:lpstr>PowerPoint Presentation</vt:lpstr>
      <vt:lpstr>PowerPoint Presentation</vt:lpstr>
      <vt:lpstr>PowerPoint Presentation</vt:lpstr>
      <vt:lpstr>JOURNAL  1  TIPS </vt:lpstr>
      <vt:lpstr>JOURNAL TIPS</vt:lpstr>
      <vt:lpstr>JOURNAL  2 TIPS 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 K. Finch</dc:creator>
  <cp:lastModifiedBy>Celestino</cp:lastModifiedBy>
  <cp:revision>51</cp:revision>
  <cp:lastPrinted>2013-01-21T00:09:23Z</cp:lastPrinted>
  <dcterms:created xsi:type="dcterms:W3CDTF">2013-01-21T00:01:50Z</dcterms:created>
  <dcterms:modified xsi:type="dcterms:W3CDTF">2017-01-08T18:23:59Z</dcterms:modified>
</cp:coreProperties>
</file>